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60" r:id="rId3"/>
    <p:sldId id="259" r:id="rId4"/>
    <p:sldId id="25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5414" autoAdjust="0"/>
  </p:normalViewPr>
  <p:slideViewPr>
    <p:cSldViewPr>
      <p:cViewPr>
        <p:scale>
          <a:sx n="80" d="100"/>
          <a:sy n="80" d="100"/>
        </p:scale>
        <p:origin x="-2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94A2797-C88D-4861-825D-043B4E6E1FA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BF87CA-35D4-4FD0-A90B-5DF480BA0B48}" type="slidenum">
              <a:rPr lang="en-US"/>
              <a:pPr/>
              <a:t>4</a:t>
            </a:fld>
            <a:endParaRPr lang="en-US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96C10C2-D24C-4A97-BE36-DE47FC0800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EE395-4900-4368-AA64-BA408653F4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ED877-1E92-4328-8793-508676C46B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F4FF3-A432-4914-B4C7-5A7A9EED53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C85273-A623-411C-944B-6D6CECE4A2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9643F-EFB8-4E15-8302-2FBBCB8C99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608C92-A7D3-4714-8701-225C33A98B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842CF-EB37-42DC-88F2-3B1C2BF2E3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7EB127-30C9-46C0-9DF3-5877D2F125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0867C-A839-4CCA-98D1-024AC7E89D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977CA-8E6C-48A2-B609-37C9FAECB9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8E75F4F6-C64C-4154-BBBA-99C9CDF55F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Bell Ringer – Guided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24" y="1600200"/>
            <a:ext cx="5426075" cy="4724400"/>
          </a:xfrm>
        </p:spPr>
        <p:txBody>
          <a:bodyPr/>
          <a:lstStyle/>
          <a:p>
            <a:pPr marL="228600" indent="-228600"/>
            <a:r>
              <a:rPr lang="en-US" sz="1600" b="1" dirty="0" smtClean="0"/>
              <a:t>Monday – Thursday</a:t>
            </a:r>
          </a:p>
          <a:p>
            <a:pPr marL="628650" lvl="1" indent="-228600">
              <a:buFont typeface="+mj-lt"/>
              <a:buAutoNum type="arabicPeriod"/>
            </a:pPr>
            <a:r>
              <a:rPr lang="en-US" sz="1200" dirty="0" smtClean="0"/>
              <a:t>Cold Read- Students will read for 3 minutes without stopping.</a:t>
            </a:r>
          </a:p>
          <a:p>
            <a:pPr marL="628650" lvl="1" indent="-228600">
              <a:buFont typeface="+mj-lt"/>
              <a:buAutoNum type="arabicPeriod"/>
            </a:pPr>
            <a:r>
              <a:rPr lang="en-US" sz="1200" dirty="0" smtClean="0"/>
              <a:t>Hot Read – Students will read for 1 minute to get the meaning of the passage.</a:t>
            </a:r>
          </a:p>
          <a:p>
            <a:pPr marL="628650" lvl="1" indent="-228600">
              <a:buFont typeface="+mj-lt"/>
              <a:buAutoNum type="arabicPeriod"/>
            </a:pPr>
            <a:r>
              <a:rPr lang="en-US" sz="1200" dirty="0" smtClean="0"/>
              <a:t>Have the students list of unfamiliar vocabulary.</a:t>
            </a:r>
          </a:p>
          <a:p>
            <a:pPr marL="628650" lvl="1" indent="-228600">
              <a:buFont typeface="+mj-lt"/>
              <a:buAutoNum type="arabicPeriod"/>
            </a:pPr>
            <a:r>
              <a:rPr lang="en-US" sz="1200" dirty="0" smtClean="0"/>
              <a:t>Write the unfamiliar terms on the board and discuss the meaning of each vocabulary word for clarification.</a:t>
            </a:r>
          </a:p>
          <a:p>
            <a:pPr marL="628650" lvl="1" indent="-228600">
              <a:buFont typeface="+mj-lt"/>
              <a:buAutoNum type="arabicPeriod"/>
            </a:pPr>
            <a:r>
              <a:rPr lang="en-US" sz="1200" dirty="0" smtClean="0"/>
              <a:t>Have students discuss the passages message for 2 minutes. (Main Idea/Purpose)</a:t>
            </a:r>
          </a:p>
          <a:p>
            <a:pPr marL="628650" lvl="1" indent="-228600">
              <a:buFont typeface="+mj-lt"/>
              <a:buAutoNum type="arabicPeriod"/>
            </a:pPr>
            <a:r>
              <a:rPr lang="en-US" sz="1200" dirty="0" smtClean="0"/>
              <a:t>Students have complete the questions at the end of the passage. </a:t>
            </a:r>
          </a:p>
          <a:p>
            <a:pPr marL="628650" lvl="1" indent="-228600">
              <a:buFont typeface="+mj-lt"/>
              <a:buAutoNum type="arabicPeriod"/>
            </a:pPr>
            <a:r>
              <a:rPr lang="en-US" sz="1200" dirty="0" smtClean="0"/>
              <a:t>Review questions and answers with students.  Have them circle incorrect answers, mark the correct answers, and then record the number of correct answers.  </a:t>
            </a:r>
          </a:p>
          <a:p>
            <a:pPr marL="628650" lvl="1" indent="-228600">
              <a:buFont typeface="+mj-lt"/>
              <a:buAutoNum type="arabicPeriod"/>
            </a:pPr>
            <a:r>
              <a:rPr lang="en-US" sz="1200" dirty="0" smtClean="0"/>
              <a:t>Correct responses to eight or more questions indicate satisfactory comprehension and recall.</a:t>
            </a:r>
          </a:p>
          <a:p>
            <a:endParaRPr lang="en-US" sz="1200" dirty="0" smtClean="0"/>
          </a:p>
          <a:p>
            <a:r>
              <a:rPr lang="en-US" sz="1600" b="1" dirty="0" smtClean="0"/>
              <a:t>Friday – STOP, DROP AND WRITE!</a:t>
            </a:r>
          </a:p>
          <a:p>
            <a:pPr marL="342900" lvl="1" indent="-342900" algn="ctr">
              <a:buNone/>
            </a:pPr>
            <a:endParaRPr lang="en-US" sz="1200" b="1" dirty="0" smtClean="0"/>
          </a:p>
          <a:p>
            <a:pPr marL="342900" lvl="1" indent="-342900" algn="ctr">
              <a:buNone/>
            </a:pPr>
            <a:r>
              <a:rPr lang="en-US" sz="1200" b="1" dirty="0" smtClean="0"/>
              <a:t>Please note that the schedule may be adjusted due to holidays and planning days.</a:t>
            </a:r>
          </a:p>
          <a:p>
            <a:pPr algn="ctr">
              <a:buNone/>
            </a:pPr>
            <a:endParaRPr lang="en-US" sz="1200" b="1" dirty="0" smtClean="0"/>
          </a:p>
          <a:p>
            <a:pPr marL="914400" lvl="1" indent="-457200">
              <a:buNone/>
            </a:pPr>
            <a:endParaRPr lang="en-US" sz="12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Foundation Course</a:t>
            </a:r>
            <a:br>
              <a:rPr lang="en-US" dirty="0" smtClean="0"/>
            </a:br>
            <a:r>
              <a:rPr lang="en-US" dirty="0" smtClean="0"/>
              <a:t>Physical 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Compare and Contrast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b="1" dirty="0" smtClean="0"/>
              <a:t>Jamestown Timed Readings Plus Book Three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1295401"/>
          <a:ext cx="7467599" cy="5016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514"/>
                <a:gridCol w="1121642"/>
                <a:gridCol w="2163167"/>
                <a:gridCol w="3605276"/>
              </a:tblGrid>
              <a:tr h="292866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Candara" pitchFamily="34" charset="0"/>
                        </a:rPr>
                        <a:t>Week</a:t>
                      </a:r>
                      <a:endParaRPr lang="en-US" sz="1000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Candara" pitchFamily="34" charset="0"/>
                        </a:rPr>
                        <a:t>Days</a:t>
                      </a:r>
                      <a:endParaRPr lang="en-US" sz="1000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Candara" pitchFamily="34" charset="0"/>
                        </a:rPr>
                        <a:t>Title</a:t>
                      </a:r>
                      <a:r>
                        <a:rPr lang="en-US" sz="1000" baseline="0" dirty="0" smtClean="0">
                          <a:latin typeface="Candara" pitchFamily="34" charset="0"/>
                        </a:rPr>
                        <a:t> &amp; Page Number</a:t>
                      </a:r>
                      <a:endParaRPr lang="en-US" sz="1000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Candara" pitchFamily="34" charset="0"/>
                        </a:rPr>
                        <a:t>Benchmark</a:t>
                      </a:r>
                      <a:endParaRPr lang="en-US" sz="1000" dirty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439876">
                <a:tc rowSpan="3"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ndara" pitchFamily="34" charset="0"/>
                        </a:rPr>
                        <a:t>1</a:t>
                      </a:r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ndara" pitchFamily="34" charset="0"/>
                        </a:rPr>
                        <a:t>Mon. &amp; Tue.</a:t>
                      </a:r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ndara"/>
                          <a:ea typeface="Times New Roman"/>
                        </a:rPr>
                        <a:t>Preserved in Rock p. 13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ndara"/>
                          <a:ea typeface="Times New Roman"/>
                        </a:rPr>
                        <a:t>LA.910.1.7.3 determine the main idea or essential message in a grade-level or higher texts through inferring, paraphrasing, summarizing, and identifying relevant details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987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ndara" pitchFamily="34" charset="0"/>
                        </a:rPr>
                        <a:t>Wed. &amp; Thurs.</a:t>
                      </a:r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Candara"/>
                          <a:ea typeface="Times New Roman"/>
                        </a:rPr>
                        <a:t>On Your Own 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ndara"/>
                          <a:ea typeface="Times New Roman"/>
                        </a:rPr>
                        <a:t>Bringing Home the Fossils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ndara"/>
                          <a:ea typeface="Times New Roman"/>
                        </a:rPr>
                        <a:t> p. 15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ndara"/>
                          <a:ea typeface="Times New Roman"/>
                        </a:rPr>
                        <a:t>LA.910.1.7.3 determine the main idea or essential message in a grade-level or higher texts through inferring, paraphrasing, summarizing, and identifying relevant details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325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ndara" pitchFamily="34" charset="0"/>
                        </a:rPr>
                        <a:t>Friday</a:t>
                      </a:r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latin typeface="Candara" pitchFamily="34" charset="0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Candara" pitchFamily="34" charset="0"/>
                          <a:ea typeface="Times New Roman"/>
                        </a:rPr>
                        <a:t>Stop, Drop, &amp; Write!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kern="1200" dirty="0" smtClean="0">
                        <a:solidFill>
                          <a:schemeClr val="dk1"/>
                        </a:solidFill>
                        <a:latin typeface="Candara" pitchFamily="34" charset="0"/>
                        <a:ea typeface="+mn-ea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LA. 910.3.1.1- Generating ideas from multiple sources</a:t>
                      </a:r>
                      <a:endParaRPr lang="en-US" sz="1000" dirty="0">
                        <a:latin typeface="Candara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5199">
                <a:tc rowSpan="3"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ndara" pitchFamily="34" charset="0"/>
                        </a:rPr>
                        <a:t>2</a:t>
                      </a:r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ndara" pitchFamily="34" charset="0"/>
                        </a:rPr>
                        <a:t>Mon. &amp; Tue.</a:t>
                      </a:r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ndara"/>
                          <a:ea typeface="Times New Roman"/>
                        </a:rPr>
                        <a:t>The Need for Power p. 17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ndara"/>
                          <a:ea typeface="Times New Roman"/>
                        </a:rPr>
                        <a:t>LA.910. 1.7.2 analyze the author’s purpose and/or perspective in a variety of text and understand how they affect meaning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9876">
                <a:tc v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ndara" pitchFamily="34" charset="0"/>
                        </a:rPr>
                        <a:t>Wed. &amp; Thurs.</a:t>
                      </a:r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Candara"/>
                          <a:ea typeface="Times New Roman"/>
                        </a:rPr>
                        <a:t>On Your On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ndara"/>
                          <a:ea typeface="Times New Roman"/>
                        </a:rPr>
                        <a:t>The Wind Ball That Worked 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ndara"/>
                          <a:ea typeface="Times New Roman"/>
                        </a:rPr>
                        <a:t>p. 19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ndara"/>
                          <a:ea typeface="Times New Roman"/>
                        </a:rPr>
                        <a:t>LA.910. 1.7.2 analyze the author’s purpose and/or perspective in a variety of text and understand how they affect meaning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9876">
                <a:tc v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ndara" pitchFamily="34" charset="0"/>
                        </a:rPr>
                        <a:t>Friday</a:t>
                      </a:r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Candara" pitchFamily="34" charset="0"/>
                          <a:ea typeface="Times New Roman"/>
                        </a:rPr>
                        <a:t>Stop, Drop, &amp; Write!</a:t>
                      </a:r>
                      <a:endParaRPr lang="en-US" sz="1000" dirty="0">
                        <a:latin typeface="Candara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LA 910.3.1.2- making a plan for writing that addresses purpose, audience, a controlling idea, logical sequence, and time frame for completion</a:t>
                      </a:r>
                      <a:endParaRPr lang="en-US" sz="1000" dirty="0">
                        <a:latin typeface="Candara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9876">
                <a:tc rowSpan="3"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ndara" pitchFamily="34" charset="0"/>
                        </a:rPr>
                        <a:t>3</a:t>
                      </a:r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ndara" pitchFamily="34" charset="0"/>
                        </a:rPr>
                        <a:t>Mon. &amp; Tue.</a:t>
                      </a:r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ndara"/>
                          <a:ea typeface="Times New Roman"/>
                        </a:rPr>
                        <a:t>Early Olympics p. 21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ndara"/>
                          <a:ea typeface="Times New Roman"/>
                        </a:rPr>
                        <a:t>LA.910.1.7.3 determine the main idea or essential message in a grade-level or higher texts through inferring, paraphrasing, summarizing, and identifying relevant details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9876">
                <a:tc v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ndara" pitchFamily="34" charset="0"/>
                        </a:rPr>
                        <a:t>Wed. &amp; Thurs.</a:t>
                      </a:r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Candara"/>
                          <a:ea typeface="Times New Roman"/>
                        </a:rPr>
                        <a:t>On Your Own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ndara"/>
                          <a:ea typeface="Times New Roman"/>
                        </a:rPr>
                        <a:t>The First Modern Olympics 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ndara"/>
                          <a:ea typeface="Times New Roman"/>
                        </a:rPr>
                        <a:t>p. 23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ndara"/>
                          <a:ea typeface="Times New Roman"/>
                        </a:rPr>
                        <a:t>LA.910.1.7.3 determine the main idea or essential message in a grade-level or higher texts through inferring, paraphrasing, summarizing, and identifying relevant details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601">
                <a:tc v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ndara" pitchFamily="34" charset="0"/>
                        </a:rPr>
                        <a:t>Friday</a:t>
                      </a:r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Candara" pitchFamily="34" charset="0"/>
                          <a:ea typeface="Times New Roman"/>
                        </a:rPr>
                        <a:t>Stop, Drop, &amp; Write!</a:t>
                      </a:r>
                      <a:endParaRPr lang="en-US" sz="1000" dirty="0">
                        <a:latin typeface="Candara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latin typeface="Candara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5199">
                <a:tc rowSpan="3"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ndara" pitchFamily="34" charset="0"/>
                        </a:rPr>
                        <a:t>4</a:t>
                      </a:r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ndara" pitchFamily="34" charset="0"/>
                        </a:rPr>
                        <a:t>Mon. &amp; Tue.</a:t>
                      </a:r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ndara"/>
                          <a:ea typeface="Times New Roman"/>
                        </a:rPr>
                        <a:t>Rain, Snow, and Hail p. 25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ndara"/>
                          <a:ea typeface="Times New Roman"/>
                        </a:rPr>
                        <a:t>LA.910. 1.7.2 analyze the author’s purpose and/or perspective in a variety of text and understand how they affect meaning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5199">
                <a:tc vMerge="1">
                  <a:txBody>
                    <a:bodyPr/>
                    <a:lstStyle/>
                    <a:p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latin typeface="Candara" pitchFamily="34" charset="0"/>
                        </a:rPr>
                        <a:t>Wed. &amp; Thurs.</a:t>
                      </a:r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Candara"/>
                          <a:ea typeface="Times New Roman"/>
                        </a:rPr>
                        <a:t>On Your Own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ndara"/>
                          <a:ea typeface="Times New Roman"/>
                        </a:rPr>
                        <a:t>A Pretty Fair Hurricane p. 27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ndara"/>
                          <a:ea typeface="Times New Roman"/>
                        </a:rPr>
                        <a:t>LA.910. 1.7.2 analyze the author’s purpose and/or perspective in a variety of text and understand how they affect meaning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1226">
                <a:tc vMerge="1">
                  <a:txBody>
                    <a:bodyPr/>
                    <a:lstStyle/>
                    <a:p>
                      <a:endParaRPr lang="en-US" sz="1000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latin typeface="Candara" pitchFamily="34" charset="0"/>
                        </a:rPr>
                        <a:t>Friday</a:t>
                      </a:r>
                    </a:p>
                    <a:p>
                      <a:endParaRPr lang="en-US" sz="1000" b="1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Candara" pitchFamily="34" charset="0"/>
                          <a:ea typeface="Times New Roman"/>
                        </a:rPr>
                        <a:t>Stop, Drop, &amp; Write!</a:t>
                      </a:r>
                      <a:endParaRPr lang="en-US" sz="1000" dirty="0">
                        <a:latin typeface="Candara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Candara" pitchFamily="34" charset="0"/>
                          <a:ea typeface="+mn-ea"/>
                          <a:cs typeface="+mn-cs"/>
                        </a:rPr>
                        <a:t>LA910.3.1.3- using organizational strategies and tools </a:t>
                      </a:r>
                      <a:endParaRPr lang="en-US" sz="1000" dirty="0">
                        <a:latin typeface="Candara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609600"/>
            <a:ext cx="7543800" cy="1066800"/>
          </a:xfrm>
        </p:spPr>
        <p:txBody>
          <a:bodyPr/>
          <a:lstStyle/>
          <a:p>
            <a:pPr algn="ctr"/>
            <a:r>
              <a:rPr lang="en-US" sz="3200" dirty="0" smtClean="0"/>
              <a:t>Reading Schoolwide Focus Calendar </a:t>
            </a:r>
            <a:br>
              <a:rPr lang="en-US" sz="3200" dirty="0" smtClean="0"/>
            </a:br>
            <a:r>
              <a:rPr lang="en-US" sz="3200" dirty="0" smtClean="0"/>
              <a:t>September - Guided Instructions</a:t>
            </a:r>
            <a:endParaRPr lang="en-US" sz="32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066800" y="1752600"/>
          <a:ext cx="7467600" cy="416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1371600"/>
                <a:gridCol w="1524000"/>
                <a:gridCol w="1244600"/>
                <a:gridCol w="1244600"/>
                <a:gridCol w="1244600"/>
              </a:tblGrid>
              <a:tr h="381000"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Mon.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Tues.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Wed.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Thurs.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Fri.</a:t>
                      </a:r>
                      <a:endParaRPr lang="en-US" sz="800" dirty="0"/>
                    </a:p>
                  </a:txBody>
                  <a:tcPr/>
                </a:tc>
              </a:tr>
              <a:tr h="920653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Week 1</a:t>
                      </a:r>
                      <a:endParaRPr lang="en-US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="1" dirty="0" smtClean="0"/>
                        <a:t>Paid Le</a:t>
                      </a:r>
                      <a:r>
                        <a:rPr lang="en-US" sz="800" b="1" baseline="0" dirty="0" smtClean="0"/>
                        <a:t>gal Holiday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Cold Read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Hot Read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List Vocabulary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Review of unfamiliar terms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800" baseline="0" dirty="0" smtClean="0"/>
                        <a:t>Class Discussion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Complete Questions</a:t>
                      </a:r>
                    </a:p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Cold Read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Hot Read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List Vocabulary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Review of unfamiliar terms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800" baseline="0" smtClean="0"/>
                        <a:t>Class Discussion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Complete Questions</a:t>
                      </a:r>
                      <a:endParaRPr lang="en-US" sz="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Cold Read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Hot Read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List Vocabulary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Review of unfamiliar terms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800" baseline="0" dirty="0" smtClean="0"/>
                        <a:t>Class Discussion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Complete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Stop,</a:t>
                      </a:r>
                      <a:r>
                        <a:rPr lang="en-US" sz="800" b="1" baseline="0" dirty="0" smtClean="0"/>
                        <a:t> </a:t>
                      </a:r>
                      <a:r>
                        <a:rPr lang="en-US" sz="800" b="1" dirty="0" smtClean="0"/>
                        <a:t>Drop</a:t>
                      </a:r>
                      <a:r>
                        <a:rPr lang="en-US" sz="800" b="1" baseline="0" dirty="0" smtClean="0"/>
                        <a:t>, Write!</a:t>
                      </a:r>
                      <a:endParaRPr lang="en-US" sz="800" b="1" dirty="0"/>
                    </a:p>
                  </a:txBody>
                  <a:tcPr/>
                </a:tc>
              </a:tr>
              <a:tr h="920653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Week 2</a:t>
                      </a:r>
                      <a:endParaRPr lang="en-US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Cold Read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Hot Read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List Vocabulary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Review of unfamiliar terms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800" baseline="0" smtClean="0"/>
                        <a:t>Class Discussion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Complete Questions</a:t>
                      </a:r>
                      <a:endParaRPr lang="en-US" sz="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Cold Read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Hot Read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List Vocabulary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Review of unfamiliar terms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800" baseline="0" smtClean="0"/>
                        <a:t>Class Discussion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Complete Questions</a:t>
                      </a:r>
                      <a:endParaRPr lang="en-US" sz="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Cold Read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Hot Read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List Vocabulary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Review of unfamiliar terms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800" baseline="0" smtClean="0"/>
                        <a:t>Class Discussion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Complete Questions</a:t>
                      </a:r>
                      <a:endParaRPr lang="en-US" sz="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Cold Read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Hot Read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List Vocabulary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Review of unfamiliar terms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800" baseline="0" dirty="0" smtClean="0"/>
                        <a:t>Class Discussion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Complete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/>
                        <a:t>Stop,</a:t>
                      </a:r>
                      <a:r>
                        <a:rPr lang="en-US" sz="800" b="1" baseline="0" dirty="0" smtClean="0"/>
                        <a:t> </a:t>
                      </a:r>
                      <a:r>
                        <a:rPr lang="en-US" sz="800" b="1" dirty="0" smtClean="0"/>
                        <a:t>Drop</a:t>
                      </a:r>
                      <a:r>
                        <a:rPr lang="en-US" sz="800" b="1" baseline="0" dirty="0" smtClean="0"/>
                        <a:t>, Write!</a:t>
                      </a:r>
                      <a:endParaRPr lang="en-US" sz="800" b="1" dirty="0" smtClean="0"/>
                    </a:p>
                    <a:p>
                      <a:pPr algn="ctr"/>
                      <a:endParaRPr lang="en-US" sz="800" b="1" dirty="0"/>
                    </a:p>
                  </a:txBody>
                  <a:tcPr/>
                </a:tc>
              </a:tr>
              <a:tr h="920653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Week 3</a:t>
                      </a:r>
                      <a:endParaRPr lang="en-US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Cold Read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Hot Read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List Vocabulary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Review of unfamiliar terms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800" baseline="0" smtClean="0"/>
                        <a:t>Class Discussion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Complete Questions</a:t>
                      </a:r>
                      <a:endParaRPr lang="en-US" sz="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Cold Read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Hot Read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List Vocabulary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Review of unfamiliar terms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800" baseline="0" smtClean="0"/>
                        <a:t>Class Discussion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Complete Questions</a:t>
                      </a:r>
                      <a:endParaRPr lang="en-US" sz="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Cold Read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Hot Read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List Vocabulary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Review of unfamiliar terms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800" baseline="0" smtClean="0"/>
                        <a:t>Class Discussion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Complete Questions</a:t>
                      </a:r>
                      <a:endParaRPr lang="en-US" sz="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Cold Read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Hot Read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List Vocabulary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Review of unfamiliar terms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800" baseline="0" dirty="0" smtClean="0"/>
                        <a:t>Class Discussion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Complete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/>
                        <a:t>Stop,</a:t>
                      </a:r>
                      <a:r>
                        <a:rPr lang="en-US" sz="800" b="1" baseline="0" dirty="0" smtClean="0"/>
                        <a:t> </a:t>
                      </a:r>
                      <a:r>
                        <a:rPr lang="en-US" sz="800" b="1" dirty="0" smtClean="0"/>
                        <a:t>Drop</a:t>
                      </a:r>
                      <a:r>
                        <a:rPr lang="en-US" sz="800" b="1" baseline="0" dirty="0" smtClean="0"/>
                        <a:t>, Write!</a:t>
                      </a:r>
                      <a:endParaRPr lang="en-US" sz="800" b="1" dirty="0" smtClean="0"/>
                    </a:p>
                    <a:p>
                      <a:pPr algn="ctr"/>
                      <a:endParaRPr lang="en-US" sz="800" b="1" dirty="0"/>
                    </a:p>
                  </a:txBody>
                  <a:tcPr/>
                </a:tc>
              </a:tr>
              <a:tr h="920653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Week 4</a:t>
                      </a:r>
                      <a:endParaRPr lang="en-US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Cold Read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Hot Read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List Vocabulary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Review of unfamiliar terms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800" baseline="0" dirty="0" smtClean="0"/>
                        <a:t>Class Discussion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Complete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Teacher Planning Day</a:t>
                      </a:r>
                      <a:endParaRPr lang="en-US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Cold Read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Hot Read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List Vocabulary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Review of unfamiliar terms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800" baseline="0" smtClean="0"/>
                        <a:t>Class Discussion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smtClean="0"/>
                        <a:t>Complete Questions</a:t>
                      </a:r>
                      <a:endParaRPr lang="en-US" sz="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Cold Read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Hot Read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List Vocabulary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Review of unfamiliar terms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800" baseline="0" dirty="0" smtClean="0"/>
                        <a:t>Class Discussion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800" baseline="0" dirty="0" smtClean="0"/>
                        <a:t>Complete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/>
                        <a:t>Stop,</a:t>
                      </a:r>
                      <a:r>
                        <a:rPr lang="en-US" sz="800" b="1" baseline="0" dirty="0" smtClean="0"/>
                        <a:t> </a:t>
                      </a:r>
                      <a:r>
                        <a:rPr lang="en-US" sz="800" b="1" dirty="0" smtClean="0"/>
                        <a:t>Drop</a:t>
                      </a:r>
                      <a:r>
                        <a:rPr lang="en-US" sz="800" b="1" baseline="0" dirty="0" smtClean="0"/>
                        <a:t>, Write!</a:t>
                      </a:r>
                      <a:endParaRPr lang="en-US" sz="800" b="1" dirty="0" smtClean="0"/>
                    </a:p>
                    <a:p>
                      <a:pPr algn="ctr"/>
                      <a:endParaRPr lang="en-US" sz="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tack of books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Stack of books design template</Template>
  <TotalTime>1648</TotalTime>
  <Words>782</Words>
  <Application>Microsoft Office PowerPoint</Application>
  <PresentationFormat>On-screen Show (4:3)</PresentationFormat>
  <Paragraphs>170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Stack of books design template</vt:lpstr>
      <vt:lpstr>Bell Ringer – Guided Instruction</vt:lpstr>
      <vt:lpstr>Foundation Course Physical Education</vt:lpstr>
      <vt:lpstr>Jamestown Timed Readings Plus Book Three</vt:lpstr>
      <vt:lpstr>Reading Schoolwide Focus Calendar  September - Guided Instructions</vt:lpstr>
    </vt:vector>
  </TitlesOfParts>
  <Manager/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Schoolwide Focus Calendar  Guided Instructions</dc:title>
  <dc:subject/>
  <dc:creator> </dc:creator>
  <cp:keywords/>
  <dc:description/>
  <cp:lastModifiedBy> </cp:lastModifiedBy>
  <cp:revision>49</cp:revision>
  <dcterms:created xsi:type="dcterms:W3CDTF">2008-08-21T18:09:17Z</dcterms:created>
  <dcterms:modified xsi:type="dcterms:W3CDTF">2008-08-28T17:30:40Z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TC011594401033</vt:lpwstr>
  </property>
</Properties>
</file>