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6" r:id="rId2"/>
    <p:sldId id="271" r:id="rId3"/>
    <p:sldId id="256" r:id="rId4"/>
    <p:sldId id="268" r:id="rId5"/>
    <p:sldId id="260" r:id="rId6"/>
    <p:sldId id="265" r:id="rId7"/>
    <p:sldId id="267" r:id="rId8"/>
    <p:sldId id="25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1" r:id="rId27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FF33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9" autoAdjust="0"/>
    <p:restoredTop sz="94660"/>
  </p:normalViewPr>
  <p:slideViewPr>
    <p:cSldViewPr>
      <p:cViewPr varScale="1">
        <p:scale>
          <a:sx n="104" d="100"/>
          <a:sy n="104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33477F-FB5F-444F-852F-6DF736CD8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F8B6-A9A7-4CD5-8D03-603DDA251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98826-56A2-4C85-988F-C7432A492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84A3F-58DE-4D32-8C2D-25C117B6B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641ACD-E99E-4B9E-8C43-13A922740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F0174-4D39-4391-8954-E18CADA50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E58D-6F63-41CA-9779-E6033AF64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5E025-1D47-4998-A283-A662A3A09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1CC2-2F5E-4607-A479-A751316D6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475A-1A3B-4268-8E4A-3676B11B6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204E6-3381-4A34-A47D-A4F8C2ECE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949E0-30EC-4DFD-8CB1-479A76950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A077E-B3B5-40BA-954D-A4EAEAD4A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BEDD6B-55CE-4334-A570-48C20631EE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oberts@dadeschools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dadeschools.net/schoolboard/rules/Chapt5/5a-1.041.pd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lec.dadeschools.net/" TargetMode="External"/><Relationship Id="rId4" Type="http://schemas.openxmlformats.org/officeDocument/2006/relationships/hyperlink" Target="http://gradebooksupport.dadeschools.net/pdf/TeacherReference-PinnWeb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dadeschools.net/employees/employees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667000"/>
            <a:ext cx="4876800" cy="2438400"/>
          </a:xfrm>
          <a:solidFill>
            <a:schemeClr val="tx2"/>
          </a:solidFill>
          <a:ln/>
        </p:spPr>
        <p:txBody>
          <a:bodyPr/>
          <a:lstStyle/>
          <a:p>
            <a:r>
              <a:rPr lang="en-US" sz="3400" b="1" dirty="0" smtClean="0">
                <a:solidFill>
                  <a:srgbClr val="FFC000"/>
                </a:solidFill>
                <a:latin typeface="Book Antiqua" pitchFamily="18" charset="0"/>
              </a:rPr>
              <a:t>Miami Carol City Senior High School</a:t>
            </a:r>
            <a:r>
              <a:rPr lang="en-US" sz="3400" b="1" dirty="0">
                <a:solidFill>
                  <a:srgbClr val="FFC000"/>
                </a:solidFill>
                <a:latin typeface="Book Antiqua" pitchFamily="18" charset="0"/>
              </a:rPr>
              <a:t/>
            </a:r>
            <a:br>
              <a:rPr lang="en-US" sz="3400" b="1" dirty="0">
                <a:solidFill>
                  <a:srgbClr val="FFC000"/>
                </a:solidFill>
                <a:latin typeface="Book Antiqua" pitchFamily="18" charset="0"/>
              </a:rPr>
            </a:br>
            <a:r>
              <a:rPr lang="en-US" sz="3400" b="1" dirty="0">
                <a:solidFill>
                  <a:srgbClr val="FFC000"/>
                </a:solidFill>
                <a:latin typeface="Book Antiqua" pitchFamily="18" charset="0"/>
              </a:rPr>
              <a:t>Opening of Schools</a:t>
            </a:r>
            <a:br>
              <a:rPr lang="en-US" sz="3400" b="1" dirty="0">
                <a:solidFill>
                  <a:srgbClr val="FFC000"/>
                </a:solidFill>
                <a:latin typeface="Book Antiqua" pitchFamily="18" charset="0"/>
              </a:rPr>
            </a:br>
            <a:r>
              <a:rPr lang="en-US" sz="2400" b="1" dirty="0">
                <a:solidFill>
                  <a:srgbClr val="FFC000"/>
                </a:solidFill>
                <a:latin typeface="Book Antiqua" pitchFamily="18" charset="0"/>
              </a:rPr>
              <a:t>Official Daily School Attendance</a:t>
            </a:r>
            <a:r>
              <a:rPr lang="en-US" sz="2400" b="1" dirty="0">
                <a:solidFill>
                  <a:schemeClr val="hlink"/>
                </a:solidFill>
                <a:latin typeface="Book Antiqua" pitchFamily="18" charset="0"/>
              </a:rPr>
              <a:t/>
            </a:r>
            <a:br>
              <a:rPr lang="en-US" sz="2400" b="1" dirty="0">
                <a:solidFill>
                  <a:schemeClr val="hlink"/>
                </a:solidFill>
                <a:latin typeface="Book Antiqua" pitchFamily="18" charset="0"/>
              </a:rPr>
            </a:br>
            <a:r>
              <a:rPr lang="en-US" sz="2400" b="1" dirty="0">
                <a:solidFill>
                  <a:srgbClr val="FFC000"/>
                </a:solidFill>
                <a:latin typeface="Book Antiqua" pitchFamily="18" charset="0"/>
              </a:rPr>
              <a:t>and Gradebook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1371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8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~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0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hlink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7391 Miami Lakes Educational Center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3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48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0025"/>
            <a:ext cx="8458200" cy="665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6750"/>
            <a:ext cx="9144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73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15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685800"/>
            <a:ext cx="9126537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5113"/>
            <a:ext cx="9144000" cy="632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0409335"/>
          <p:cNvPicPr>
            <a:picLocks noChangeAspect="1" noChangeArrowheads="1"/>
          </p:cNvPicPr>
          <p:nvPr/>
        </p:nvPicPr>
        <p:blipFill>
          <a:blip r:embed="rId2">
            <a:lum bright="30000" contrast="-70000"/>
          </a:blip>
          <a:srcRect/>
          <a:stretch>
            <a:fillRect/>
          </a:stretch>
        </p:blipFill>
        <p:spPr bwMode="auto">
          <a:xfrm>
            <a:off x="-1524000" y="-638175"/>
            <a:ext cx="121920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763000" cy="6781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 dirty="0">
                <a:latin typeface="Bookman Old Style" pitchFamily="18" charset="0"/>
              </a:rPr>
              <a:t>The Teacher’s Role</a:t>
            </a:r>
            <a:r>
              <a:rPr lang="en-US" sz="2800" b="1" i="1" dirty="0">
                <a:solidFill>
                  <a:schemeClr val="hlink"/>
                </a:solidFill>
                <a:latin typeface="Bookman Old Style" pitchFamily="18" charset="0"/>
              </a:rPr>
              <a:t/>
            </a:r>
            <a:br>
              <a:rPr lang="en-US" sz="2800" b="1" i="1" dirty="0">
                <a:solidFill>
                  <a:schemeClr val="hlink"/>
                </a:solidFill>
                <a:latin typeface="Bookman Old Style" pitchFamily="18" charset="0"/>
              </a:rPr>
            </a:br>
            <a:endParaRPr lang="en-US" sz="2800" b="1" i="1" dirty="0">
              <a:solidFill>
                <a:schemeClr val="hlink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i="1" dirty="0"/>
              <a:t>Take attendance daily via the electronic grade book (GB) for all periods.</a:t>
            </a:r>
          </a:p>
          <a:p>
            <a:pPr>
              <a:buFont typeface="Wingdings" pitchFamily="2" charset="2"/>
              <a:buChar char="v"/>
            </a:pPr>
            <a:r>
              <a:rPr lang="en-US" sz="2800" b="1" i="1" dirty="0"/>
              <a:t>Make sure attendance is submitted by </a:t>
            </a:r>
            <a:r>
              <a:rPr lang="en-US" b="1" i="1" u="sng" dirty="0"/>
              <a:t>8:30AM.</a:t>
            </a:r>
          </a:p>
          <a:p>
            <a:pPr>
              <a:buFont typeface="Wingdings" pitchFamily="2" charset="2"/>
              <a:buChar char="v"/>
            </a:pPr>
            <a:r>
              <a:rPr lang="en-US" sz="2800" b="1" i="1" dirty="0" smtClean="0"/>
              <a:t>Click </a:t>
            </a:r>
            <a:r>
              <a:rPr lang="en-US" sz="2800" b="1" i="1" dirty="0"/>
              <a:t>no shows </a:t>
            </a:r>
            <a:r>
              <a:rPr lang="en-US" sz="2800" b="1" i="1" dirty="0" smtClean="0"/>
              <a:t>in </a:t>
            </a:r>
            <a:r>
              <a:rPr lang="en-US" sz="2800" b="1" i="1" dirty="0"/>
              <a:t>GB.</a:t>
            </a:r>
          </a:p>
          <a:p>
            <a:pPr>
              <a:buFont typeface="Wingdings" pitchFamily="2" charset="2"/>
              <a:buChar char="v"/>
            </a:pPr>
            <a:r>
              <a:rPr lang="en-US" sz="2800" b="1" i="1" dirty="0"/>
              <a:t>Log all absences and </a:t>
            </a:r>
            <a:r>
              <a:rPr lang="en-US" sz="2800" b="1" i="1" dirty="0" err="1"/>
              <a:t>tardies</a:t>
            </a:r>
            <a:r>
              <a:rPr lang="en-US" sz="2800" b="1" i="1" dirty="0"/>
              <a:t> in the GB </a:t>
            </a:r>
            <a:br>
              <a:rPr lang="en-US" sz="2800" b="1" i="1" dirty="0"/>
            </a:br>
            <a:r>
              <a:rPr lang="en-US" sz="2800" b="1" i="1" dirty="0"/>
              <a:t>   accordingly</a:t>
            </a:r>
            <a:r>
              <a:rPr lang="en-US" sz="2800" b="1" i="1" dirty="0" smtClean="0"/>
              <a:t>. (Second Day-until)</a:t>
            </a:r>
            <a:endParaRPr lang="en-US" sz="2800" b="1" i="1" dirty="0"/>
          </a:p>
          <a:p>
            <a:pPr>
              <a:buFont typeface="Wingdings" pitchFamily="2" charset="2"/>
              <a:buChar char="v"/>
            </a:pPr>
            <a:r>
              <a:rPr lang="en-US" sz="2800" b="1" i="1" dirty="0" smtClean="0"/>
              <a:t>Check </a:t>
            </a:r>
            <a:r>
              <a:rPr lang="en-US" sz="2800" b="1" i="1" dirty="0"/>
              <a:t>the daily attendance report everyday and </a:t>
            </a:r>
            <a:br>
              <a:rPr lang="en-US" sz="2800" b="1" i="1" dirty="0"/>
            </a:br>
            <a:r>
              <a:rPr lang="en-US" sz="2800" b="1" i="1" dirty="0"/>
              <a:t>   submit names of students that have discrepancies by e-mailing </a:t>
            </a:r>
            <a:r>
              <a:rPr lang="en-US" sz="2800" b="1" i="1" dirty="0" smtClean="0"/>
              <a:t>Mr. Roberts </a:t>
            </a:r>
            <a:r>
              <a:rPr lang="en-US" sz="2800" b="1" i="1" dirty="0" smtClean="0">
                <a:solidFill>
                  <a:srgbClr val="FFC000"/>
                </a:solidFill>
                <a:hlinkClick r:id="rId3"/>
              </a:rPr>
              <a:t>aroberts@dadeschools.net</a:t>
            </a:r>
            <a:r>
              <a:rPr lang="en-US" sz="2800" b="1" i="1" dirty="0" smtClean="0">
                <a:solidFill>
                  <a:srgbClr val="FFC000"/>
                </a:solidFill>
              </a:rPr>
              <a:t> </a:t>
            </a:r>
            <a:endParaRPr lang="en-US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7775"/>
            <a:ext cx="9144000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50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40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077200" cy="657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9888"/>
            <a:ext cx="9144000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13088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00"/>
            <a:ext cx="9144000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j0408840"/>
          <p:cNvPicPr>
            <a:picLocks noChangeAspect="1" noChangeArrowheads="1"/>
          </p:cNvPicPr>
          <p:nvPr/>
        </p:nvPicPr>
        <p:blipFill>
          <a:blip r:embed="rId2">
            <a:lum bright="30000" contrast="-50000"/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rgbClr val="99FF33"/>
                </a:solidFill>
                <a:latin typeface="Bookman Old Style" pitchFamily="18" charset="0"/>
              </a:rPr>
              <a:t>Other Important Information</a:t>
            </a:r>
          </a:p>
          <a:p>
            <a:pPr>
              <a:lnSpc>
                <a:spcPct val="80000"/>
              </a:lnSpc>
            </a:pPr>
            <a:endParaRPr lang="en-US" sz="2800" b="1" i="1" dirty="0">
              <a:solidFill>
                <a:srgbClr val="99FF33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en-US" sz="2800" b="1" i="1" dirty="0">
              <a:solidFill>
                <a:srgbClr val="99FF33"/>
              </a:solidFill>
              <a:latin typeface="Bookman Old Style" pitchFamily="18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More information may be found at: </a:t>
            </a:r>
            <a:r>
              <a:rPr lang="en-US" sz="2800" dirty="0">
                <a:latin typeface="Times New Roman" pitchFamily="18" charset="0"/>
                <a:hlinkClick r:id="rId3"/>
              </a:rPr>
              <a:t>http://www2.dadeschools.net/schoolboard/rules/Chapt5/5a-1.041.pdf</a:t>
            </a:r>
            <a:endParaRPr lang="en-US" sz="2800" dirty="0"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Please log into the grade book today and make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sure you have access.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</a:rPr>
              <a:t>gradebook</a:t>
            </a:r>
            <a:r>
              <a:rPr lang="en-US" sz="2800" dirty="0">
                <a:latin typeface="Times New Roman" pitchFamily="18" charset="0"/>
              </a:rPr>
              <a:t> manual may be found at </a:t>
            </a:r>
            <a:r>
              <a:rPr lang="en-US" sz="2800" dirty="0">
                <a:hlinkClick r:id="rId4"/>
              </a:rPr>
              <a:t>http://gradebooksupport.dadeschools.net/pdf/TeacherReference-PinnWeb.pdf</a:t>
            </a:r>
            <a:endParaRPr lang="en-US" sz="28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Please go to </a:t>
            </a:r>
            <a:r>
              <a:rPr lang="en-US" sz="2800" dirty="0">
                <a:latin typeface="Times New Roman" pitchFamily="18" charset="0"/>
                <a:hlinkClick r:id="rId5"/>
              </a:rPr>
              <a:t>http://mlec.dadeschools.net</a:t>
            </a:r>
            <a:r>
              <a:rPr lang="en-US" sz="2800" dirty="0">
                <a:latin typeface="Times New Roman" pitchFamily="18" charset="0"/>
              </a:rPr>
              <a:t> and make sure your phone extension is correct.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Please see Mr. </a:t>
            </a:r>
            <a:r>
              <a:rPr lang="en-US" sz="2800" dirty="0" smtClean="0">
                <a:latin typeface="Times New Roman" pitchFamily="18" charset="0"/>
              </a:rPr>
              <a:t>Wood </a:t>
            </a:r>
            <a:r>
              <a:rPr lang="en-US" sz="2800" dirty="0">
                <a:latin typeface="Times New Roman" pitchFamily="18" charset="0"/>
              </a:rPr>
              <a:t>for additional help with the </a:t>
            </a:r>
            <a:r>
              <a:rPr lang="en-US" sz="2800" dirty="0" err="1">
                <a:latin typeface="Times New Roman" pitchFamily="18" charset="0"/>
              </a:rPr>
              <a:t>gradebook</a:t>
            </a:r>
            <a:r>
              <a:rPr lang="en-US" sz="2800" dirty="0">
                <a:latin typeface="Times New Roman" pitchFamily="18" charset="0"/>
              </a:rPr>
              <a:t> and to learn how to archive your e-mail.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Pj04006200000[1]"/>
          <p:cNvPicPr>
            <a:picLocks noChangeAspect="1" noChangeArrowheads="1"/>
          </p:cNvPicPr>
          <p:nvPr/>
        </p:nvPicPr>
        <p:blipFill>
          <a:blip r:embed="rId2">
            <a:lum bright="1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Bookman Old Style" pitchFamily="18" charset="0"/>
              </a:rPr>
              <a:t>Key points on Attendance Rules</a:t>
            </a:r>
          </a:p>
          <a:p>
            <a:endParaRPr lang="en-US" sz="2400" u="sng" dirty="0"/>
          </a:p>
          <a:p>
            <a:r>
              <a:rPr lang="en-US" sz="2400" u="sng" dirty="0"/>
              <a:t>6Gx13- 5A-1.041</a:t>
            </a:r>
            <a:endParaRPr lang="en-US" sz="2400" dirty="0"/>
          </a:p>
          <a:p>
            <a:pPr algn="l">
              <a:buFont typeface="Wingdings" pitchFamily="2" charset="2"/>
              <a:buChar char="v"/>
            </a:pPr>
            <a:r>
              <a:rPr lang="en-US" sz="2400" dirty="0"/>
              <a:t>Accumulated unexcused </a:t>
            </a:r>
            <a:r>
              <a:rPr lang="en-US" sz="2400" dirty="0" err="1"/>
              <a:t>tardies</a:t>
            </a:r>
            <a:r>
              <a:rPr lang="en-US" sz="2400" dirty="0"/>
              <a:t> will be counted towards the threshold for initiating attendance review</a:t>
            </a:r>
          </a:p>
          <a:p>
            <a:pPr algn="l">
              <a:buFont typeface="Wingdings" pitchFamily="2" charset="2"/>
              <a:buNone/>
            </a:pPr>
            <a:endParaRPr lang="en-US" sz="2400" dirty="0"/>
          </a:p>
          <a:p>
            <a:pPr algn="l">
              <a:buFont typeface="Wingdings" pitchFamily="2" charset="2"/>
              <a:buChar char="v"/>
            </a:pPr>
            <a:r>
              <a:rPr lang="en-US" sz="2400" dirty="0"/>
              <a:t>3 day rule:  Students only have 3 days to turn in note to school and complete the make-up assignments for classes missed (within three days of the return to school.)</a:t>
            </a:r>
          </a:p>
          <a:p>
            <a:pPr algn="l">
              <a:buFont typeface="Wingdings" pitchFamily="2" charset="2"/>
              <a:buNone/>
            </a:pPr>
            <a:endParaRPr lang="en-US" sz="2400" dirty="0"/>
          </a:p>
          <a:p>
            <a:pPr algn="l">
              <a:buFont typeface="Wingdings" pitchFamily="2" charset="2"/>
              <a:buChar char="v"/>
            </a:pPr>
            <a:r>
              <a:rPr lang="en-US" sz="2400" dirty="0"/>
              <a:t>  Students with excessive unexcused absences (5 semester and 10 in annual courses) will automatically have credit withheld.</a:t>
            </a:r>
          </a:p>
          <a:p>
            <a:pPr algn="l">
              <a:buFont typeface="Wingdings" pitchFamily="2" charset="2"/>
              <a:buChar char="v"/>
            </a:pPr>
            <a:endParaRPr lang="en-US" sz="2400" dirty="0"/>
          </a:p>
          <a:p>
            <a:pPr algn="l"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j0427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628650"/>
            <a:ext cx="121920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  <a:latin typeface="Bookman Old Style" pitchFamily="18" charset="0"/>
              </a:rPr>
              <a:t>No shows and new students</a:t>
            </a:r>
            <a:endParaRPr lang="en-US" sz="2800" b="1" i="1" dirty="0">
              <a:solidFill>
                <a:srgbClr val="FF0000"/>
              </a:solidFill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No show lists will be </a:t>
            </a:r>
            <a:r>
              <a:rPr lang="en-US" sz="2800" dirty="0" smtClean="0">
                <a:latin typeface="Times New Roman" pitchFamily="18" charset="0"/>
              </a:rPr>
              <a:t>emailed, </a:t>
            </a:r>
            <a:r>
              <a:rPr lang="en-US" sz="2800" dirty="0">
                <a:latin typeface="Times New Roman" pitchFamily="18" charset="0"/>
              </a:rPr>
              <a:t>please </a:t>
            </a:r>
            <a:r>
              <a:rPr lang="en-US" sz="2800" dirty="0" smtClean="0">
                <a:latin typeface="Times New Roman" pitchFamily="18" charset="0"/>
              </a:rPr>
              <a:t>follow </a:t>
            </a:r>
            <a:r>
              <a:rPr lang="en-US" sz="2800" dirty="0">
                <a:latin typeface="Times New Roman" pitchFamily="18" charset="0"/>
              </a:rPr>
              <a:t>your opening </a:t>
            </a:r>
            <a:r>
              <a:rPr lang="en-US" sz="2800" dirty="0" smtClean="0">
                <a:latin typeface="Times New Roman" pitchFamily="18" charset="0"/>
              </a:rPr>
              <a:t>   of </a:t>
            </a:r>
            <a:r>
              <a:rPr lang="en-US" sz="2800" dirty="0">
                <a:latin typeface="Times New Roman" pitchFamily="18" charset="0"/>
              </a:rPr>
              <a:t>schools manual carefully, we </a:t>
            </a:r>
            <a:r>
              <a:rPr lang="en-US" sz="2800" dirty="0" smtClean="0">
                <a:latin typeface="Times New Roman" pitchFamily="18" charset="0"/>
              </a:rPr>
              <a:t>must </a:t>
            </a:r>
            <a:r>
              <a:rPr lang="en-US" sz="2800" dirty="0">
                <a:latin typeface="Times New Roman" pitchFamily="18" charset="0"/>
              </a:rPr>
              <a:t>be 100% sure of no shows.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Take attendance via the GB daily.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Enter the NS code for all no shows, if student shows up at anytime during the class please change the code accordingly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Continue through Friday, August 22, 2008.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Make sure to check the attendance bulletin to verify </a:t>
            </a: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that students are no shows and not just absent.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For new students to your class, please enter ENT to </a:t>
            </a: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indicate that the student has entered your class (you do not have to enter ENT the first day of the class.)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</a:endParaRP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 algn="l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j0402288"/>
          <p:cNvPicPr>
            <a:picLocks noChangeAspect="1" noChangeArrowheads="1"/>
          </p:cNvPicPr>
          <p:nvPr/>
        </p:nvPicPr>
        <p:blipFill>
          <a:blip r:embed="rId2">
            <a:lum bright="1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i="1">
                <a:solidFill>
                  <a:srgbClr val="99FF33"/>
                </a:solidFill>
                <a:latin typeface="Bookman Old Style" pitchFamily="18" charset="0"/>
              </a:rPr>
              <a:t>Tardies</a:t>
            </a:r>
            <a:endParaRPr lang="en-US">
              <a:solidFill>
                <a:srgbClr val="99FF33"/>
              </a:solidFill>
              <a:latin typeface="Bookman Old Style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/>
              <a:t>3rd tardy to school:  Administrative detention </a:t>
            </a:r>
          </a:p>
          <a:p>
            <a:pPr algn="l">
              <a:buFont typeface="Wingdings" pitchFamily="2" charset="2"/>
              <a:buNone/>
            </a:pPr>
            <a:r>
              <a:rPr lang="en-US"/>
              <a:t>   to be served at 6:30 AM.</a:t>
            </a:r>
          </a:p>
          <a:p>
            <a:pPr algn="l">
              <a:buFont typeface="Wingdings" pitchFamily="2" charset="2"/>
              <a:buNone/>
            </a:pPr>
            <a:endParaRPr lang="en-US"/>
          </a:p>
          <a:p>
            <a:pPr algn="l">
              <a:buFont typeface="Wingdings" pitchFamily="2" charset="2"/>
              <a:buChar char="v"/>
            </a:pPr>
            <a:r>
              <a:rPr lang="en-US"/>
              <a:t>5th tardy to school:  Referral, meeting with </a:t>
            </a:r>
          </a:p>
          <a:p>
            <a:pPr algn="l">
              <a:buFont typeface="Wingdings" pitchFamily="2" charset="2"/>
              <a:buNone/>
            </a:pPr>
            <a:r>
              <a:rPr lang="en-US"/>
              <a:t>   parents, and consideration for return to home </a:t>
            </a:r>
          </a:p>
          <a:p>
            <a:pPr algn="l">
              <a:buFont typeface="Wingdings" pitchFamily="2" charset="2"/>
              <a:buNone/>
            </a:pPr>
            <a:r>
              <a:rPr lang="en-US"/>
              <a:t>   school</a:t>
            </a:r>
          </a:p>
          <a:p>
            <a:pPr algn="l">
              <a:buFont typeface="Wingdings" pitchFamily="2" charset="2"/>
              <a:buChar char="v"/>
            </a:pPr>
            <a:endParaRPr lang="en-US"/>
          </a:p>
          <a:p>
            <a:pPr algn="l">
              <a:buFont typeface="Wingdings" pitchFamily="2" charset="2"/>
              <a:buChar char="v"/>
            </a:pPr>
            <a:r>
              <a:rPr lang="en-US"/>
              <a:t>We need your help in being out in the hallways </a:t>
            </a:r>
          </a:p>
          <a:p>
            <a:pPr algn="l">
              <a:buFont typeface="Wingdings" pitchFamily="2" charset="2"/>
              <a:buNone/>
            </a:pPr>
            <a:r>
              <a:rPr lang="en-US"/>
              <a:t>   before and after school and between classes </a:t>
            </a:r>
          </a:p>
          <a:p>
            <a:pPr algn="l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MPj04095300000[1]"/>
          <p:cNvPicPr>
            <a:picLocks noChangeAspect="1" noChangeArrowheads="1"/>
          </p:cNvPicPr>
          <p:nvPr/>
        </p:nvPicPr>
        <p:blipFill>
          <a:blip r:embed="rId2">
            <a:lum bright="1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Bookman Old Style" pitchFamily="18" charset="0"/>
              </a:rPr>
              <a:t>Attendance Review Committee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Conducted by the Administrative Staff</a:t>
            </a:r>
            <a:endParaRPr lang="en-US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/>
              <a:t>Students that need to make-up hours will be assigned activities throughout the year.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endParaRPr lang="en-US" sz="2400" dirty="0"/>
          </a:p>
          <a:p>
            <a:pPr algn="l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i="1" dirty="0">
                <a:latin typeface="Bookman Old Style" pitchFamily="18" charset="0"/>
              </a:rPr>
              <a:t>Admits</a:t>
            </a:r>
          </a:p>
          <a:p>
            <a:pPr algn="ctr">
              <a:spcBef>
                <a:spcPct val="20000"/>
              </a:spcBef>
            </a:pPr>
            <a:endParaRPr lang="en-US" sz="2400" b="1" i="1" dirty="0">
              <a:solidFill>
                <a:schemeClr val="hlink"/>
              </a:solidFill>
              <a:latin typeface="Bookman Old Style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Admits will be administered before school (7-7:20AM) </a:t>
            </a:r>
            <a:r>
              <a:rPr lang="en-US" sz="2400" dirty="0" smtClean="0">
                <a:latin typeface="Bookman Old Style" pitchFamily="18" charset="0"/>
              </a:rPr>
              <a:t>in attendance office.</a:t>
            </a:r>
            <a:endParaRPr lang="en-US" sz="24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>
                <a:latin typeface="Bookman Old Style" pitchFamily="18" charset="0"/>
              </a:rPr>
              <a:t>Students MUST submit all notes by 3 days upon their return to school; the school may not make changes after 3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  <a:latin typeface="Bookman Old Style" pitchFamily="18" charset="0"/>
              </a:rPr>
              <a:t>Attendance Codes</a:t>
            </a:r>
          </a:p>
        </p:txBody>
      </p:sp>
      <p:graphicFrame>
        <p:nvGraphicFramePr>
          <p:cNvPr id="14655" name="Group 319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854702"/>
        </p:xfrm>
        <a:graphic>
          <a:graphicData uri="http://schemas.openxmlformats.org/drawingml/2006/table">
            <a:tbl>
              <a:tblPr/>
              <a:tblGrid>
                <a:gridCol w="3125788"/>
                <a:gridCol w="2005012"/>
                <a:gridCol w="2008188"/>
                <a:gridCol w="2005012"/>
              </a:tblGrid>
              <a:tr h="544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Code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Description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Attendance Weight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Who can enter this code?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C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Excused Absence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1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Excused Absence – Block Schedule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U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Unexcused Absence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1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U2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Unexcused Absence – Block Schedule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Excused Tardy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1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T2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Excused Tardy – Block Schedule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fornian FB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(Split Lunch)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TU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Unexcused Tardy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1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TU2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Unexcused Tardy – Block Schedule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fornian FB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(Split Lunch)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ENT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Entered Class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0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WD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Withdrawn from Class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0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NS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No Show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0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fornian FB" pitchFamily="18" charset="0"/>
                        </a:rPr>
                        <a:t>All Teachers / Attendance Manager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j0402171"/>
          <p:cNvPicPr>
            <a:picLocks noChangeAspect="1" noChangeArrowheads="1"/>
          </p:cNvPicPr>
          <p:nvPr/>
        </p:nvPicPr>
        <p:blipFill>
          <a:blip r:embed="rId2">
            <a:lum bright="1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z="8000" b="1" i="1" dirty="0">
              <a:solidFill>
                <a:schemeClr val="hlink"/>
              </a:solidFill>
              <a:latin typeface="Bookman Old Style" pitchFamily="18" charset="0"/>
            </a:endParaRPr>
          </a:p>
          <a:p>
            <a:endParaRPr lang="en-US" sz="8000" b="1" i="1" dirty="0">
              <a:solidFill>
                <a:schemeClr val="hlink"/>
              </a:solidFill>
              <a:latin typeface="Bookman Old Style" pitchFamily="18" charset="0"/>
            </a:endParaRPr>
          </a:p>
          <a:p>
            <a:r>
              <a:rPr lang="en-US" sz="8000" b="1" i="1" dirty="0">
                <a:solidFill>
                  <a:schemeClr val="hlink"/>
                </a:solidFill>
                <a:latin typeface="Bookman Old Style" pitchFamily="18" charset="0"/>
              </a:rPr>
              <a:t>Gradebook</a:t>
            </a:r>
            <a:endParaRPr lang="en-US" sz="8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to access portal: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  <a:hlinkClick r:id="rId3"/>
              </a:rPr>
              <a:t>http://www2.dadeschools.net/employees/employees.htm</a:t>
            </a:r>
            <a:r>
              <a:rPr lang="en-US" sz="2000">
                <a:solidFill>
                  <a:schemeClr val="tx2"/>
                </a:solidFill>
              </a:rPr>
              <a:t/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then click on the red button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685800"/>
            <a:ext cx="1905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547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Bookman Old Style</vt:lpstr>
      <vt:lpstr>Wingdings</vt:lpstr>
      <vt:lpstr>Times New Roman</vt:lpstr>
      <vt:lpstr>Californian FB</vt:lpstr>
      <vt:lpstr>Default Design</vt:lpstr>
      <vt:lpstr>Miami Carol City Senior High School Opening of Schools Official Daily School Attendance and Gradebook</vt:lpstr>
      <vt:lpstr>Slide 2</vt:lpstr>
      <vt:lpstr>Slide 3</vt:lpstr>
      <vt:lpstr>Slide 4</vt:lpstr>
      <vt:lpstr>Slide 5</vt:lpstr>
      <vt:lpstr>Slide 6</vt:lpstr>
      <vt:lpstr>Attendance Codes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Forteza</dc:creator>
  <cp:lastModifiedBy>213149</cp:lastModifiedBy>
  <cp:revision>32</cp:revision>
  <dcterms:created xsi:type="dcterms:W3CDTF">2007-08-16T19:56:07Z</dcterms:created>
  <dcterms:modified xsi:type="dcterms:W3CDTF">2008-08-15T15:55:42Z</dcterms:modified>
</cp:coreProperties>
</file>